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9" r:id="rId5"/>
    <p:sldId id="264" r:id="rId6"/>
    <p:sldId id="270" r:id="rId7"/>
    <p:sldId id="265" r:id="rId8"/>
    <p:sldId id="271" r:id="rId9"/>
    <p:sldId id="268" r:id="rId10"/>
    <p:sldId id="266" r:id="rId11"/>
    <p:sldId id="267" r:id="rId12"/>
    <p:sldId id="261" r:id="rId13"/>
    <p:sldId id="262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43"/>
    <a:srgbClr val="ECB7FF"/>
    <a:srgbClr val="FBB3AB"/>
    <a:srgbClr val="A9D18E"/>
    <a:srgbClr val="FFD966"/>
    <a:srgbClr val="8FAADC"/>
    <a:srgbClr val="F3D1FF"/>
    <a:srgbClr val="E8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69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48DAD-D9CC-4A76-BC45-9357AD62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96F6C-1CCC-468B-BF99-B82212F61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94593-CE5F-4B24-A999-17401234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D8F21-F494-4E0C-8151-6BC086C8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84EF3-4483-476C-B07F-CF0F26AD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3AB37-F9C3-4615-BB4A-FF321FB3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63536-3BB4-4F2A-A827-818226449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EF379-DFCA-4263-9270-BCB91057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3B565-D2C0-4CCB-898C-6B91C2D3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A86C4-2547-43CA-ACB2-4501F310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67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8C2F4B-3ACD-4CC3-AE73-87D201C5D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F18ADD-D3F4-41C1-9900-090A4C7E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BFABC-1DD8-4A63-924D-E0BBBA2E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C3E15-C88C-4D7B-88DB-C9AA2413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D869F-D04A-4683-8443-8D27BB7D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92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19F5B-9288-4857-9092-636FD90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FCCA9-A9A4-4F56-9AE4-BFD738DB3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F9312-3D00-43EB-B0FD-92B0F9A3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619FA-5B9D-4EBC-98C5-DFC6EB17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41EB6-5A9A-40D0-B41B-F4A1E553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4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239F7-5F22-4DCE-A56B-EC06E137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414E-37D3-4915-8AC2-5C95CA1B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8AB8-B15F-44B5-B092-AA34A5D9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7C1A99-00D7-4CB7-AE71-C6AB9C19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DE423-3BC0-4D07-87BC-230776FB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D1D8F-CC72-4723-830A-D8AD5F30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F8DCD-B369-4397-8A4A-4DE2AEAD6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77A65-B619-46B3-9D3C-C3B8D88EB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7C25E2-1784-478E-9644-029C388A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17434-7179-43FF-A581-126263D7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9E3A0-30ED-4EC8-B410-0BD60231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89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319C2-DE5B-48D5-8248-5741C202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DCC58-C3CD-48C0-AD20-04B3C1596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EE2CCE-9986-43B4-88FB-44889FB23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39F1BD-9D1B-4062-AA84-C0C7F8BDB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A9E588-99B7-4776-8951-6AC7F302E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B62118-15E4-4AEC-9C08-AD43053A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5456F-6682-46AD-AFBB-A52FEFD2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1D92AF-F5E5-4C6E-AAB9-361E931C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7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FF66B-0CF5-4F14-B80B-8737A383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D9BDB0-0681-494C-B46E-1B86CC8B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A8E300-A3B9-4D7B-9420-6C1ED42A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81401-C419-440B-9FC3-8F3F1BD9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3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943E85-526F-49EC-823E-C69F0220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58F41C-DA47-4DAA-BB78-1844DF49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B8F77-2192-4D47-9804-5C618D3C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4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4506-40EC-46A9-A916-88D95FF4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DD20DC-0517-4162-8410-63261EC0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7F9AC-D868-40D5-99AB-136ED2128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C40EF-5094-4719-B68B-D8AB4BF2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F48E9-11F6-4444-8EF1-CBF8A6BD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FE053-9916-44E8-B5AB-CA14D4DD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4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AE3D6-7A8F-47B1-829E-7D820FEE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B1F903-6614-454C-B1A4-E3347F147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A62B4E-F95A-4B7B-B5A7-DEF958C20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722034-5D5B-4C82-9A1D-79580683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A1F88C-E392-4E8E-B7E6-D3BBBD97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2772C-E7B3-4C55-8235-D7CCAE2C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8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B278A1-539C-419F-9FA4-F49BFACC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C210-4145-4B06-8EC0-690EEC59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47D9F-8BE4-49D0-A75C-FCF766B5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F5A5-9097-402C-9FD8-AF854E27DAA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84C4D-072E-4934-8C5E-3AAC608D9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219B2-D5B0-4F55-8EF9-578003547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FB173-74B5-49BD-8A56-C3CD4A398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1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7D01A7-611D-441F-A194-91991E80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77" y="1614002"/>
            <a:ext cx="7029450" cy="2514600"/>
          </a:xfrm>
          <a:prstGeom prst="rect">
            <a:avLst/>
          </a:prstGeom>
          <a:solidFill>
            <a:srgbClr val="263343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F35D9-E9B2-4943-8BB1-74E560CF68A4}"/>
              </a:ext>
            </a:extLst>
          </p:cNvPr>
          <p:cNvSpPr txBox="1"/>
          <p:nvPr/>
        </p:nvSpPr>
        <p:spPr>
          <a:xfrm>
            <a:off x="2361644" y="3943936"/>
            <a:ext cx="746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20160356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김준용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20170357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김혜빈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20170359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남상현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20180363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김현우</a:t>
            </a:r>
          </a:p>
        </p:txBody>
      </p:sp>
    </p:spTree>
    <p:extLst>
      <p:ext uri="{BB962C8B-B14F-4D97-AF65-F5344CB8AC3E}">
        <p14:creationId xmlns:p14="http://schemas.microsoft.com/office/powerpoint/2010/main" val="230535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5E25F-247E-4981-9CB7-D2738F65A459}"/>
              </a:ext>
            </a:extLst>
          </p:cNvPr>
          <p:cNvSpPr txBox="1"/>
          <p:nvPr/>
        </p:nvSpPr>
        <p:spPr>
          <a:xfrm>
            <a:off x="6918960" y="2436335"/>
            <a:ext cx="4876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좌측의 </a:t>
            </a:r>
            <a:r>
              <a:rPr lang="en-US" altLang="ko-KR" dirty="0">
                <a:solidFill>
                  <a:schemeClr val="bg1"/>
                </a:solidFill>
              </a:rPr>
              <a:t>list</a:t>
            </a:r>
            <a:r>
              <a:rPr lang="ko-KR" altLang="en-US" dirty="0">
                <a:solidFill>
                  <a:schemeClr val="bg1"/>
                </a:solidFill>
              </a:rPr>
              <a:t>와 우측의 </a:t>
            </a:r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으로 </a:t>
            </a:r>
            <a:r>
              <a:rPr lang="ko-KR" altLang="en-US" dirty="0" err="1">
                <a:solidFill>
                  <a:schemeClr val="bg1"/>
                </a:solidFill>
              </a:rPr>
              <a:t>구성되어있다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List</a:t>
            </a:r>
            <a:r>
              <a:rPr lang="ko-KR" altLang="en-US" dirty="0">
                <a:solidFill>
                  <a:schemeClr val="bg1"/>
                </a:solidFill>
              </a:rPr>
              <a:t>에서는 드래그를 통해 여행지의 우선순위를 변경할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에서는 </a:t>
            </a:r>
            <a:r>
              <a:rPr lang="en-US" altLang="ko-KR" dirty="0">
                <a:solidFill>
                  <a:schemeClr val="bg1"/>
                </a:solidFill>
              </a:rPr>
              <a:t>list</a:t>
            </a:r>
            <a:r>
              <a:rPr lang="ko-KR" altLang="en-US" dirty="0">
                <a:solidFill>
                  <a:schemeClr val="bg1"/>
                </a:solidFill>
              </a:rPr>
              <a:t>에 존재하는 여행지들을 </a:t>
            </a:r>
            <a:r>
              <a:rPr lang="en-US" altLang="ko-KR" dirty="0">
                <a:solidFill>
                  <a:schemeClr val="bg1"/>
                </a:solidFill>
              </a:rPr>
              <a:t>pin</a:t>
            </a:r>
            <a:r>
              <a:rPr lang="ko-KR" altLang="en-US" dirty="0">
                <a:solidFill>
                  <a:schemeClr val="bg1"/>
                </a:solidFill>
              </a:rPr>
              <a:t>으로 표시한다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D50BA-67CB-4384-AF95-5457501EA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0" r="20500" b="37333"/>
          <a:stretch/>
        </p:blipFill>
        <p:spPr>
          <a:xfrm>
            <a:off x="0" y="1470653"/>
            <a:ext cx="6555600" cy="39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0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7598D-B8E3-4B11-91B0-E371BF1886A9}"/>
              </a:ext>
            </a:extLst>
          </p:cNvPr>
          <p:cNvSpPr txBox="1"/>
          <p:nvPr/>
        </p:nvSpPr>
        <p:spPr>
          <a:xfrm>
            <a:off x="6695441" y="1787158"/>
            <a:ext cx="54152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Profile:</a:t>
            </a:r>
            <a:r>
              <a:rPr lang="ko-KR" altLang="en-US" dirty="0">
                <a:solidFill>
                  <a:schemeClr val="bg1"/>
                </a:solidFill>
              </a:rPr>
              <a:t> 로그인한 사용자의 기본정보를 보여준다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</a:t>
            </a:r>
            <a:r>
              <a:rPr lang="ko-KR" altLang="en-US" dirty="0">
                <a:solidFill>
                  <a:schemeClr val="bg1"/>
                </a:solidFill>
              </a:rPr>
              <a:t>해당 정보는 구글 로그인 </a:t>
            </a:r>
            <a:r>
              <a:rPr lang="en-US" altLang="ko-KR" dirty="0" err="1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 이용한다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</a:t>
            </a:r>
            <a:r>
              <a:rPr lang="ko-KR" altLang="en-US" dirty="0">
                <a:solidFill>
                  <a:schemeClr val="bg1"/>
                </a:solidFill>
              </a:rPr>
              <a:t>변경하고 싶은 정보를 입력하고 </a:t>
            </a:r>
            <a:r>
              <a:rPr lang="en-US" altLang="ko-KR" dirty="0">
                <a:solidFill>
                  <a:schemeClr val="bg1"/>
                </a:solidFill>
              </a:rPr>
              <a:t>save </a:t>
            </a:r>
            <a:r>
              <a:rPr lang="ko-KR" altLang="en-US" dirty="0">
                <a:solidFill>
                  <a:schemeClr val="bg1"/>
                </a:solidFill>
              </a:rPr>
              <a:t>버튼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</a:t>
            </a:r>
            <a:r>
              <a:rPr lang="ko-KR" altLang="en-US" dirty="0">
                <a:solidFill>
                  <a:schemeClr val="bg1"/>
                </a:solidFill>
              </a:rPr>
              <a:t>을 누르면 사용자의 정보가 변경된다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My path: route</a:t>
            </a:r>
            <a:r>
              <a:rPr lang="ko-KR" altLang="en-US" dirty="0">
                <a:solidFill>
                  <a:schemeClr val="bg1"/>
                </a:solidFill>
              </a:rPr>
              <a:t>에서 만든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ko-KR" altLang="en-US" dirty="0">
                <a:solidFill>
                  <a:schemeClr val="bg1"/>
                </a:solidFill>
              </a:rPr>
              <a:t>나의 여행지 경로를 보여준다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Posting: social</a:t>
            </a:r>
            <a:r>
              <a:rPr lang="ko-KR" altLang="en-US" dirty="0">
                <a:solidFill>
                  <a:schemeClr val="bg1"/>
                </a:solidFill>
              </a:rPr>
              <a:t>에서 작성한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</a:t>
            </a:r>
            <a:r>
              <a:rPr lang="ko-KR" altLang="en-US" dirty="0">
                <a:solidFill>
                  <a:schemeClr val="bg1"/>
                </a:solidFill>
              </a:rPr>
              <a:t>내 게시글을 모아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Like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list: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place</a:t>
            </a:r>
            <a:r>
              <a:rPr lang="ko-KR" altLang="en-US" dirty="0">
                <a:solidFill>
                  <a:schemeClr val="bg1"/>
                </a:solidFill>
              </a:rPr>
              <a:t>에서 내가 마음에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</a:t>
            </a:r>
            <a:r>
              <a:rPr lang="ko-KR" altLang="en-US" dirty="0" err="1">
                <a:solidFill>
                  <a:schemeClr val="bg1"/>
                </a:solidFill>
              </a:rPr>
              <a:t>들어한</a:t>
            </a:r>
            <a:r>
              <a:rPr lang="ko-KR" altLang="en-US" dirty="0">
                <a:solidFill>
                  <a:schemeClr val="bg1"/>
                </a:solidFill>
              </a:rPr>
              <a:t> 여행지들을 확인할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3CA667-C6BF-4515-9E9B-48610190F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r="8751" b="18370"/>
          <a:stretch/>
        </p:blipFill>
        <p:spPr>
          <a:xfrm>
            <a:off x="-1" y="1604628"/>
            <a:ext cx="6555600" cy="36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282633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 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3E8C37-210B-41CB-9ECB-3BEA76517B1C}"/>
              </a:ext>
            </a:extLst>
          </p:cNvPr>
          <p:cNvSpPr/>
          <p:nvPr/>
        </p:nvSpPr>
        <p:spPr>
          <a:xfrm>
            <a:off x="827748" y="5454556"/>
            <a:ext cx="10541976" cy="812007"/>
          </a:xfrm>
          <a:prstGeom prst="roundRect">
            <a:avLst>
              <a:gd name="adj" fmla="val 19792"/>
            </a:avLst>
          </a:prstGeom>
          <a:solidFill>
            <a:srgbClr val="A9D18E"/>
          </a:solidFill>
          <a:ln w="1905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41976"/>
                      <a:gd name="connsiteY0" fmla="*/ 160712 h 812007"/>
                      <a:gd name="connsiteX1" fmla="*/ 160712 w 10541976"/>
                      <a:gd name="connsiteY1" fmla="*/ 0 h 812007"/>
                      <a:gd name="connsiteX2" fmla="*/ 10381264 w 10541976"/>
                      <a:gd name="connsiteY2" fmla="*/ 0 h 812007"/>
                      <a:gd name="connsiteX3" fmla="*/ 10541976 w 10541976"/>
                      <a:gd name="connsiteY3" fmla="*/ 160712 h 812007"/>
                      <a:gd name="connsiteX4" fmla="*/ 10541976 w 10541976"/>
                      <a:gd name="connsiteY4" fmla="*/ 651295 h 812007"/>
                      <a:gd name="connsiteX5" fmla="*/ 10381264 w 10541976"/>
                      <a:gd name="connsiteY5" fmla="*/ 812007 h 812007"/>
                      <a:gd name="connsiteX6" fmla="*/ 160712 w 10541976"/>
                      <a:gd name="connsiteY6" fmla="*/ 812007 h 812007"/>
                      <a:gd name="connsiteX7" fmla="*/ 0 w 10541976"/>
                      <a:gd name="connsiteY7" fmla="*/ 651295 h 812007"/>
                      <a:gd name="connsiteX8" fmla="*/ 0 w 10541976"/>
                      <a:gd name="connsiteY8" fmla="*/ 160712 h 812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41976" h="812007" fill="none" extrusionOk="0">
                        <a:moveTo>
                          <a:pt x="0" y="160712"/>
                        </a:moveTo>
                        <a:cubicBezTo>
                          <a:pt x="-16480" y="69287"/>
                          <a:pt x="76716" y="3895"/>
                          <a:pt x="160712" y="0"/>
                        </a:cubicBezTo>
                        <a:cubicBezTo>
                          <a:pt x="2711766" y="130954"/>
                          <a:pt x="7923011" y="43574"/>
                          <a:pt x="10381264" y="0"/>
                        </a:cubicBezTo>
                        <a:cubicBezTo>
                          <a:pt x="10472754" y="4207"/>
                          <a:pt x="10551997" y="84228"/>
                          <a:pt x="10541976" y="160712"/>
                        </a:cubicBezTo>
                        <a:cubicBezTo>
                          <a:pt x="10530773" y="239386"/>
                          <a:pt x="10523939" y="562905"/>
                          <a:pt x="10541976" y="651295"/>
                        </a:cubicBezTo>
                        <a:cubicBezTo>
                          <a:pt x="10534192" y="741332"/>
                          <a:pt x="10465363" y="808792"/>
                          <a:pt x="10381264" y="812007"/>
                        </a:cubicBezTo>
                        <a:cubicBezTo>
                          <a:pt x="8288000" y="967204"/>
                          <a:pt x="2047143" y="975027"/>
                          <a:pt x="160712" y="812007"/>
                        </a:cubicBezTo>
                        <a:cubicBezTo>
                          <a:pt x="72603" y="803209"/>
                          <a:pt x="-4511" y="742688"/>
                          <a:pt x="0" y="651295"/>
                        </a:cubicBezTo>
                        <a:cubicBezTo>
                          <a:pt x="-335" y="411591"/>
                          <a:pt x="34209" y="292999"/>
                          <a:pt x="0" y="160712"/>
                        </a:cubicBezTo>
                        <a:close/>
                      </a:path>
                      <a:path w="10541976" h="812007" stroke="0" extrusionOk="0">
                        <a:moveTo>
                          <a:pt x="0" y="160712"/>
                        </a:moveTo>
                        <a:cubicBezTo>
                          <a:pt x="-7341" y="67425"/>
                          <a:pt x="60433" y="4324"/>
                          <a:pt x="160712" y="0"/>
                        </a:cubicBezTo>
                        <a:cubicBezTo>
                          <a:pt x="2535661" y="132882"/>
                          <a:pt x="9145083" y="-84951"/>
                          <a:pt x="10381264" y="0"/>
                        </a:cubicBezTo>
                        <a:cubicBezTo>
                          <a:pt x="10464338" y="5552"/>
                          <a:pt x="10539672" y="84691"/>
                          <a:pt x="10541976" y="160712"/>
                        </a:cubicBezTo>
                        <a:cubicBezTo>
                          <a:pt x="10581213" y="243364"/>
                          <a:pt x="10543545" y="430749"/>
                          <a:pt x="10541976" y="651295"/>
                        </a:cubicBezTo>
                        <a:cubicBezTo>
                          <a:pt x="10547097" y="740662"/>
                          <a:pt x="10476563" y="798547"/>
                          <a:pt x="10381264" y="812007"/>
                        </a:cubicBezTo>
                        <a:cubicBezTo>
                          <a:pt x="7134127" y="899646"/>
                          <a:pt x="1332483" y="739328"/>
                          <a:pt x="160712" y="812007"/>
                        </a:cubicBezTo>
                        <a:cubicBezTo>
                          <a:pt x="70314" y="796378"/>
                          <a:pt x="-6934" y="749691"/>
                          <a:pt x="0" y="651295"/>
                        </a:cubicBezTo>
                        <a:cubicBezTo>
                          <a:pt x="32859" y="486493"/>
                          <a:pt x="2721" y="237140"/>
                          <a:pt x="0" y="16071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우리가 원하는 그대로의 페이지를 지금의 수준으로 제작하는 것은 어려운 일이라는 것을 느꼈다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웹 제작을 더 공부해서 동적으로 게시글 나타내기와 같은 작업을 해보고 싶다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4920EF-3BDF-4E57-A7DA-8D99A8E19FBB}"/>
              </a:ext>
            </a:extLst>
          </p:cNvPr>
          <p:cNvSpPr/>
          <p:nvPr/>
        </p:nvSpPr>
        <p:spPr>
          <a:xfrm>
            <a:off x="827747" y="1139059"/>
            <a:ext cx="10577146" cy="1059719"/>
          </a:xfrm>
          <a:prstGeom prst="roundRect">
            <a:avLst>
              <a:gd name="adj" fmla="val 20304"/>
            </a:avLst>
          </a:prstGeom>
          <a:solidFill>
            <a:srgbClr val="ECB7FF">
              <a:alpha val="90000"/>
            </a:srgbClr>
          </a:solidFill>
          <a:ln w="1905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283383">
                  <a:custGeom>
                    <a:avLst/>
                    <a:gdLst>
                      <a:gd name="connsiteX0" fmla="*/ 0 w 10577146"/>
                      <a:gd name="connsiteY0" fmla="*/ 215165 h 1059719"/>
                      <a:gd name="connsiteX1" fmla="*/ 215165 w 10577146"/>
                      <a:gd name="connsiteY1" fmla="*/ 0 h 1059719"/>
                      <a:gd name="connsiteX2" fmla="*/ 10361981 w 10577146"/>
                      <a:gd name="connsiteY2" fmla="*/ 0 h 1059719"/>
                      <a:gd name="connsiteX3" fmla="*/ 10577146 w 10577146"/>
                      <a:gd name="connsiteY3" fmla="*/ 215165 h 1059719"/>
                      <a:gd name="connsiteX4" fmla="*/ 10577146 w 10577146"/>
                      <a:gd name="connsiteY4" fmla="*/ 844554 h 1059719"/>
                      <a:gd name="connsiteX5" fmla="*/ 10361981 w 10577146"/>
                      <a:gd name="connsiteY5" fmla="*/ 1059719 h 1059719"/>
                      <a:gd name="connsiteX6" fmla="*/ 215165 w 10577146"/>
                      <a:gd name="connsiteY6" fmla="*/ 1059719 h 1059719"/>
                      <a:gd name="connsiteX7" fmla="*/ 0 w 10577146"/>
                      <a:gd name="connsiteY7" fmla="*/ 844554 h 1059719"/>
                      <a:gd name="connsiteX8" fmla="*/ 0 w 10577146"/>
                      <a:gd name="connsiteY8" fmla="*/ 215165 h 105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77146" h="1059719" fill="none" extrusionOk="0">
                        <a:moveTo>
                          <a:pt x="0" y="215165"/>
                        </a:moveTo>
                        <a:cubicBezTo>
                          <a:pt x="-6047" y="93869"/>
                          <a:pt x="89661" y="-6890"/>
                          <a:pt x="215165" y="0"/>
                        </a:cubicBezTo>
                        <a:cubicBezTo>
                          <a:pt x="4042388" y="130130"/>
                          <a:pt x="6660147" y="59890"/>
                          <a:pt x="10361981" y="0"/>
                        </a:cubicBezTo>
                        <a:cubicBezTo>
                          <a:pt x="10472760" y="12070"/>
                          <a:pt x="10567939" y="108462"/>
                          <a:pt x="10577146" y="215165"/>
                        </a:cubicBezTo>
                        <a:cubicBezTo>
                          <a:pt x="10620475" y="372108"/>
                          <a:pt x="10576187" y="570730"/>
                          <a:pt x="10577146" y="844554"/>
                        </a:cubicBezTo>
                        <a:cubicBezTo>
                          <a:pt x="10577005" y="966512"/>
                          <a:pt x="10484439" y="1073221"/>
                          <a:pt x="10361981" y="1059719"/>
                        </a:cubicBezTo>
                        <a:cubicBezTo>
                          <a:pt x="5331222" y="1092293"/>
                          <a:pt x="3937651" y="1075017"/>
                          <a:pt x="215165" y="1059719"/>
                        </a:cubicBezTo>
                        <a:cubicBezTo>
                          <a:pt x="97505" y="1061096"/>
                          <a:pt x="4219" y="961240"/>
                          <a:pt x="0" y="844554"/>
                        </a:cubicBezTo>
                        <a:cubicBezTo>
                          <a:pt x="-12018" y="626874"/>
                          <a:pt x="-48136" y="282457"/>
                          <a:pt x="0" y="215165"/>
                        </a:cubicBezTo>
                        <a:close/>
                      </a:path>
                      <a:path w="10577146" h="1059719" stroke="0" extrusionOk="0">
                        <a:moveTo>
                          <a:pt x="0" y="215165"/>
                        </a:moveTo>
                        <a:cubicBezTo>
                          <a:pt x="-4988" y="99328"/>
                          <a:pt x="89937" y="4132"/>
                          <a:pt x="215165" y="0"/>
                        </a:cubicBezTo>
                        <a:cubicBezTo>
                          <a:pt x="1703137" y="89702"/>
                          <a:pt x="5474998" y="28492"/>
                          <a:pt x="10361981" y="0"/>
                        </a:cubicBezTo>
                        <a:cubicBezTo>
                          <a:pt x="10465085" y="2293"/>
                          <a:pt x="10594568" y="94279"/>
                          <a:pt x="10577146" y="215165"/>
                        </a:cubicBezTo>
                        <a:cubicBezTo>
                          <a:pt x="10591171" y="393853"/>
                          <a:pt x="10595936" y="562072"/>
                          <a:pt x="10577146" y="844554"/>
                        </a:cubicBezTo>
                        <a:cubicBezTo>
                          <a:pt x="10566791" y="979996"/>
                          <a:pt x="10479314" y="1079747"/>
                          <a:pt x="10361981" y="1059719"/>
                        </a:cubicBezTo>
                        <a:cubicBezTo>
                          <a:pt x="9334114" y="980453"/>
                          <a:pt x="2848541" y="1134784"/>
                          <a:pt x="215165" y="1059719"/>
                        </a:cubicBezTo>
                        <a:cubicBezTo>
                          <a:pt x="87258" y="1045706"/>
                          <a:pt x="2809" y="976644"/>
                          <a:pt x="0" y="844554"/>
                        </a:cubicBezTo>
                        <a:cubicBezTo>
                          <a:pt x="-10254" y="711952"/>
                          <a:pt x="27074" y="514086"/>
                          <a:pt x="0" y="2151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개발자가 되기 위해서는 내가 생각했던 것보다 더 많은 지식을 요한다는 것을 알았다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프로젝트를 마친 이후에도 웹 개발에 필요한 다양한 학습 요소들을 습득하여 이후에 있을 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프로젝트에 미리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준비해야겠다고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다짐했다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E2D4252-2C69-4B0E-A436-00D9DB983D68}"/>
              </a:ext>
            </a:extLst>
          </p:cNvPr>
          <p:cNvSpPr/>
          <p:nvPr/>
        </p:nvSpPr>
        <p:spPr>
          <a:xfrm>
            <a:off x="827747" y="2464622"/>
            <a:ext cx="10577146" cy="1461601"/>
          </a:xfrm>
          <a:prstGeom prst="roundRect">
            <a:avLst>
              <a:gd name="adj" fmla="val 13193"/>
            </a:avLst>
          </a:prstGeom>
          <a:solidFill>
            <a:srgbClr val="FBB3AB"/>
          </a:solidFill>
          <a:ln w="1905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568336413">
                  <a:custGeom>
                    <a:avLst/>
                    <a:gdLst>
                      <a:gd name="connsiteX0" fmla="*/ 0 w 10577146"/>
                      <a:gd name="connsiteY0" fmla="*/ 192829 h 1461601"/>
                      <a:gd name="connsiteX1" fmla="*/ 192829 w 10577146"/>
                      <a:gd name="connsiteY1" fmla="*/ 0 h 1461601"/>
                      <a:gd name="connsiteX2" fmla="*/ 10384317 w 10577146"/>
                      <a:gd name="connsiteY2" fmla="*/ 0 h 1461601"/>
                      <a:gd name="connsiteX3" fmla="*/ 10577146 w 10577146"/>
                      <a:gd name="connsiteY3" fmla="*/ 192829 h 1461601"/>
                      <a:gd name="connsiteX4" fmla="*/ 10577146 w 10577146"/>
                      <a:gd name="connsiteY4" fmla="*/ 1268772 h 1461601"/>
                      <a:gd name="connsiteX5" fmla="*/ 10384317 w 10577146"/>
                      <a:gd name="connsiteY5" fmla="*/ 1461601 h 1461601"/>
                      <a:gd name="connsiteX6" fmla="*/ 192829 w 10577146"/>
                      <a:gd name="connsiteY6" fmla="*/ 1461601 h 1461601"/>
                      <a:gd name="connsiteX7" fmla="*/ 0 w 10577146"/>
                      <a:gd name="connsiteY7" fmla="*/ 1268772 h 1461601"/>
                      <a:gd name="connsiteX8" fmla="*/ 0 w 10577146"/>
                      <a:gd name="connsiteY8" fmla="*/ 192829 h 1461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77146" h="1461601" fill="none" extrusionOk="0">
                        <a:moveTo>
                          <a:pt x="0" y="192829"/>
                        </a:moveTo>
                        <a:cubicBezTo>
                          <a:pt x="7326" y="88746"/>
                          <a:pt x="80504" y="-14596"/>
                          <a:pt x="192829" y="0"/>
                        </a:cubicBezTo>
                        <a:cubicBezTo>
                          <a:pt x="4123168" y="131220"/>
                          <a:pt x="6041422" y="94387"/>
                          <a:pt x="10384317" y="0"/>
                        </a:cubicBezTo>
                        <a:cubicBezTo>
                          <a:pt x="10479105" y="-13062"/>
                          <a:pt x="10584583" y="89276"/>
                          <a:pt x="10577146" y="192829"/>
                        </a:cubicBezTo>
                        <a:cubicBezTo>
                          <a:pt x="10584657" y="530009"/>
                          <a:pt x="10621502" y="855983"/>
                          <a:pt x="10577146" y="1268772"/>
                        </a:cubicBezTo>
                        <a:cubicBezTo>
                          <a:pt x="10587200" y="1368216"/>
                          <a:pt x="10498554" y="1445483"/>
                          <a:pt x="10384317" y="1461601"/>
                        </a:cubicBezTo>
                        <a:cubicBezTo>
                          <a:pt x="6969020" y="1590829"/>
                          <a:pt x="2688168" y="1443567"/>
                          <a:pt x="192829" y="1461601"/>
                        </a:cubicBezTo>
                        <a:cubicBezTo>
                          <a:pt x="94876" y="1458749"/>
                          <a:pt x="70" y="1396385"/>
                          <a:pt x="0" y="1268772"/>
                        </a:cubicBezTo>
                        <a:cubicBezTo>
                          <a:pt x="-28059" y="1094211"/>
                          <a:pt x="13713" y="577909"/>
                          <a:pt x="0" y="192829"/>
                        </a:cubicBezTo>
                        <a:close/>
                      </a:path>
                      <a:path w="10577146" h="1461601" stroke="0" extrusionOk="0">
                        <a:moveTo>
                          <a:pt x="0" y="192829"/>
                        </a:moveTo>
                        <a:cubicBezTo>
                          <a:pt x="-1360" y="96917"/>
                          <a:pt x="76070" y="-11311"/>
                          <a:pt x="192829" y="0"/>
                        </a:cubicBezTo>
                        <a:cubicBezTo>
                          <a:pt x="2915857" y="-13598"/>
                          <a:pt x="7542871" y="-44370"/>
                          <a:pt x="10384317" y="0"/>
                        </a:cubicBezTo>
                        <a:cubicBezTo>
                          <a:pt x="10489245" y="1220"/>
                          <a:pt x="10569145" y="102880"/>
                          <a:pt x="10577146" y="192829"/>
                        </a:cubicBezTo>
                        <a:cubicBezTo>
                          <a:pt x="10594747" y="607044"/>
                          <a:pt x="10671931" y="835581"/>
                          <a:pt x="10577146" y="1268772"/>
                        </a:cubicBezTo>
                        <a:cubicBezTo>
                          <a:pt x="10568213" y="1380370"/>
                          <a:pt x="10485481" y="1467450"/>
                          <a:pt x="10384317" y="1461601"/>
                        </a:cubicBezTo>
                        <a:cubicBezTo>
                          <a:pt x="7609533" y="1363938"/>
                          <a:pt x="1694722" y="1314423"/>
                          <a:pt x="192829" y="1461601"/>
                        </a:cubicBezTo>
                        <a:cubicBezTo>
                          <a:pt x="94619" y="1460899"/>
                          <a:pt x="1969" y="1374287"/>
                          <a:pt x="0" y="1268772"/>
                        </a:cubicBezTo>
                        <a:cubicBezTo>
                          <a:pt x="-56392" y="1154720"/>
                          <a:pt x="77064" y="470685"/>
                          <a:pt x="0" y="1928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수업을 들으며 웹프로그래밍에 대한 전반적인 이해도가 올라갔다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식으로 웹페이지들이 개발되고 구성되는지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동작하는지를 알게 된 유익한 시간이었다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다만 프로젝트 진행과 수업만으로는 아직 완성도 높은 웹 개발이 어렵다고 느꼈다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당장 프로젝트만 하더라도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초기에 구상했던 것 보다는 훨씬 모자란 수준으로 아쉬움을 남기고 끝맺게 되었기 때문이다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심도있는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공부를 통해 스스로 만족할 만한 더 높은 수준에 도달하고 싶다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B6F589-EB28-4C5E-A3F7-8249E8924CAD}"/>
              </a:ext>
            </a:extLst>
          </p:cNvPr>
          <p:cNvSpPr/>
          <p:nvPr/>
        </p:nvSpPr>
        <p:spPr>
          <a:xfrm>
            <a:off x="827747" y="4192067"/>
            <a:ext cx="10577146" cy="996645"/>
          </a:xfrm>
          <a:prstGeom prst="roundRect">
            <a:avLst/>
          </a:prstGeom>
          <a:solidFill>
            <a:srgbClr val="FFD966"/>
          </a:solidFill>
          <a:ln w="19050" cmpd="dbl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58516623">
                  <a:custGeom>
                    <a:avLst/>
                    <a:gdLst>
                      <a:gd name="connsiteX0" fmla="*/ 0 w 10577146"/>
                      <a:gd name="connsiteY0" fmla="*/ 166111 h 996645"/>
                      <a:gd name="connsiteX1" fmla="*/ 166111 w 10577146"/>
                      <a:gd name="connsiteY1" fmla="*/ 0 h 996645"/>
                      <a:gd name="connsiteX2" fmla="*/ 10411035 w 10577146"/>
                      <a:gd name="connsiteY2" fmla="*/ 0 h 996645"/>
                      <a:gd name="connsiteX3" fmla="*/ 10577146 w 10577146"/>
                      <a:gd name="connsiteY3" fmla="*/ 166111 h 996645"/>
                      <a:gd name="connsiteX4" fmla="*/ 10577146 w 10577146"/>
                      <a:gd name="connsiteY4" fmla="*/ 830534 h 996645"/>
                      <a:gd name="connsiteX5" fmla="*/ 10411035 w 10577146"/>
                      <a:gd name="connsiteY5" fmla="*/ 996645 h 996645"/>
                      <a:gd name="connsiteX6" fmla="*/ 166111 w 10577146"/>
                      <a:gd name="connsiteY6" fmla="*/ 996645 h 996645"/>
                      <a:gd name="connsiteX7" fmla="*/ 0 w 10577146"/>
                      <a:gd name="connsiteY7" fmla="*/ 830534 h 996645"/>
                      <a:gd name="connsiteX8" fmla="*/ 0 w 10577146"/>
                      <a:gd name="connsiteY8" fmla="*/ 166111 h 996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77146" h="996645" fill="none" extrusionOk="0">
                        <a:moveTo>
                          <a:pt x="0" y="166111"/>
                        </a:moveTo>
                        <a:cubicBezTo>
                          <a:pt x="16380" y="81065"/>
                          <a:pt x="78136" y="-11866"/>
                          <a:pt x="166111" y="0"/>
                        </a:cubicBezTo>
                        <a:cubicBezTo>
                          <a:pt x="5169699" y="98828"/>
                          <a:pt x="7625492" y="-108465"/>
                          <a:pt x="10411035" y="0"/>
                        </a:cubicBezTo>
                        <a:cubicBezTo>
                          <a:pt x="10498833" y="-9124"/>
                          <a:pt x="10578715" y="73170"/>
                          <a:pt x="10577146" y="166111"/>
                        </a:cubicBezTo>
                        <a:cubicBezTo>
                          <a:pt x="10604787" y="370558"/>
                          <a:pt x="10596202" y="696471"/>
                          <a:pt x="10577146" y="830534"/>
                        </a:cubicBezTo>
                        <a:cubicBezTo>
                          <a:pt x="10586588" y="936170"/>
                          <a:pt x="10507584" y="994328"/>
                          <a:pt x="10411035" y="996645"/>
                        </a:cubicBezTo>
                        <a:cubicBezTo>
                          <a:pt x="7246001" y="1062883"/>
                          <a:pt x="3015503" y="841033"/>
                          <a:pt x="166111" y="996645"/>
                        </a:cubicBezTo>
                        <a:cubicBezTo>
                          <a:pt x="67922" y="997527"/>
                          <a:pt x="3704" y="912441"/>
                          <a:pt x="0" y="830534"/>
                        </a:cubicBezTo>
                        <a:cubicBezTo>
                          <a:pt x="12206" y="699976"/>
                          <a:pt x="-38672" y="434886"/>
                          <a:pt x="0" y="166111"/>
                        </a:cubicBezTo>
                        <a:close/>
                      </a:path>
                      <a:path w="10577146" h="996645" stroke="0" extrusionOk="0">
                        <a:moveTo>
                          <a:pt x="0" y="166111"/>
                        </a:moveTo>
                        <a:cubicBezTo>
                          <a:pt x="297" y="75576"/>
                          <a:pt x="76566" y="2346"/>
                          <a:pt x="166111" y="0"/>
                        </a:cubicBezTo>
                        <a:cubicBezTo>
                          <a:pt x="3078371" y="-116722"/>
                          <a:pt x="8327165" y="110205"/>
                          <a:pt x="10411035" y="0"/>
                        </a:cubicBezTo>
                        <a:cubicBezTo>
                          <a:pt x="10506774" y="2368"/>
                          <a:pt x="10574138" y="67872"/>
                          <a:pt x="10577146" y="166111"/>
                        </a:cubicBezTo>
                        <a:cubicBezTo>
                          <a:pt x="10581742" y="394377"/>
                          <a:pt x="10623036" y="558368"/>
                          <a:pt x="10577146" y="830534"/>
                        </a:cubicBezTo>
                        <a:cubicBezTo>
                          <a:pt x="10575649" y="926434"/>
                          <a:pt x="10503263" y="1000642"/>
                          <a:pt x="10411035" y="996645"/>
                        </a:cubicBezTo>
                        <a:cubicBezTo>
                          <a:pt x="7093580" y="1101220"/>
                          <a:pt x="1975902" y="970676"/>
                          <a:pt x="166111" y="996645"/>
                        </a:cubicBezTo>
                        <a:cubicBezTo>
                          <a:pt x="66928" y="1008493"/>
                          <a:pt x="1599" y="912444"/>
                          <a:pt x="0" y="830534"/>
                        </a:cubicBezTo>
                        <a:cubicBezTo>
                          <a:pt x="-57928" y="689250"/>
                          <a:pt x="31853" y="453807"/>
                          <a:pt x="0" y="16611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웹페이지를 처음 제작해보았습니다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Html,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script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만으로 웹페이지를 만드는 줄 알아서 프로젝트를</a:t>
            </a:r>
            <a:b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패기있게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크게 계획했지만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사용하기 위해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nodejs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알고 시작해보았을 때 장벽을 느꼈습니다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Front-end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훨씬 더 빨리 끝냈어야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했었던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 같습니다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61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282633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개선점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370E2-4175-4E3C-8F00-69E8D51B1582}"/>
              </a:ext>
            </a:extLst>
          </p:cNvPr>
          <p:cNvSpPr txBox="1"/>
          <p:nvPr/>
        </p:nvSpPr>
        <p:spPr>
          <a:xfrm>
            <a:off x="1153160" y="1997839"/>
            <a:ext cx="98856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처음 시작할 당시 계획 초안과 비교하면,</a:t>
            </a:r>
            <a:b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마무리된 프로젝트는 완성도를 높이기 위해 추가적인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정리와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구현이 필요하다.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루트 페이지에서는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kakao의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api를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활용하여 우리가 원하는 장소를 지도에 표시하도록 되어있지만, 추가적인 활용을 통해 해당 경로를 추천하고 이를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서버에 저장하는 기능 또한 구현이 필요할 것 같다.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개발과정 중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페이지에서는 데이터베이스에서 원하는 정보를 불러오고 이를 동적으로 가공하여 웹페이지에 제공하는 부분이 필요했는데, 해당 부분을 동적으로 구현하는 데에서 한계에 부딪혔다.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충분한 시간적 여유와 추가적인 기술습득을 통해 우리가 계획했던 웹페이지를 완성할 수 있을 것이다. </a:t>
            </a:r>
          </a:p>
        </p:txBody>
      </p:sp>
    </p:spTree>
    <p:extLst>
      <p:ext uri="{BB962C8B-B14F-4D97-AF65-F5344CB8AC3E}">
        <p14:creationId xmlns:p14="http://schemas.microsoft.com/office/powerpoint/2010/main" val="77297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47C56-BC81-4152-B500-2F9D9149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282633" cy="1325563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팀원 역할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25F3883-CE97-4510-9CBF-FD49F237E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513240"/>
              </p:ext>
            </p:extLst>
          </p:nvPr>
        </p:nvGraphicFramePr>
        <p:xfrm>
          <a:off x="838201" y="1337138"/>
          <a:ext cx="10515600" cy="4915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2644">
                  <a:extLst>
                    <a:ext uri="{9D8B030D-6E8A-4147-A177-3AD203B41FA5}">
                      <a16:colId xmlns:a16="http://schemas.microsoft.com/office/drawing/2014/main" val="1913843024"/>
                    </a:ext>
                  </a:extLst>
                </a:gridCol>
                <a:gridCol w="3849687">
                  <a:extLst>
                    <a:ext uri="{9D8B030D-6E8A-4147-A177-3AD203B41FA5}">
                      <a16:colId xmlns:a16="http://schemas.microsoft.com/office/drawing/2014/main" val="2461072053"/>
                    </a:ext>
                  </a:extLst>
                </a:gridCol>
                <a:gridCol w="3849687">
                  <a:extLst>
                    <a:ext uri="{9D8B030D-6E8A-4147-A177-3AD203B41FA5}">
                      <a16:colId xmlns:a16="http://schemas.microsoft.com/office/drawing/2014/main" val="1999472197"/>
                    </a:ext>
                  </a:extLst>
                </a:gridCol>
                <a:gridCol w="1943582">
                  <a:extLst>
                    <a:ext uri="{9D8B030D-6E8A-4147-A177-3AD203B41FA5}">
                      <a16:colId xmlns:a16="http://schemas.microsoft.com/office/drawing/2014/main" val="3108313410"/>
                    </a:ext>
                  </a:extLst>
                </a:gridCol>
              </a:tblGrid>
              <a:tr h="59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프론트엔드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백엔드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59819"/>
                  </a:ext>
                </a:extLst>
              </a:tr>
              <a:tr h="104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김준용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Place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페이지 설계 및 디자인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나만의 경로 페이지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Database(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mysql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 정보 데이터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809170"/>
                  </a:ext>
                </a:extLst>
              </a:tr>
              <a:tr h="104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김혜빈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홈페이지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 작성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 읽기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제작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전체 페이지 기획 및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Database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 구조 설계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홈페이지의 장소 검색 활성화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place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페이지와 연결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sns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글 작성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Database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주도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영상 촬영 및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94078"/>
                  </a:ext>
                </a:extLst>
              </a:tr>
              <a:tr h="104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남상현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카카오맵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키 발급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상단 바 디자인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Database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연동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회의록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16800"/>
                  </a:ext>
                </a:extLst>
              </a:tr>
              <a:tr h="104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김현우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소셜 페이지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페이지마다 상단 바 붙이기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구글 로그인 버튼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하트버튼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구글 로그인으로 접속한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이름과 이메일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Database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0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56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D1F9279-5F48-4AED-BBC1-9F364187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95018" cy="1325563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목차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2AFE9-C060-4D22-BE9D-5237B832DCE5}"/>
              </a:ext>
            </a:extLst>
          </p:cNvPr>
          <p:cNvSpPr txBox="1"/>
          <p:nvPr/>
        </p:nvSpPr>
        <p:spPr>
          <a:xfrm>
            <a:off x="3453714" y="34387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기능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19AB7-2575-4C86-A5CE-520F33C0D34B}"/>
              </a:ext>
            </a:extLst>
          </p:cNvPr>
          <p:cNvSpPr txBox="1"/>
          <p:nvPr/>
        </p:nvSpPr>
        <p:spPr>
          <a:xfrm>
            <a:off x="1272695" y="34387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64A6E-A382-4404-993A-55678F8FC245}"/>
              </a:ext>
            </a:extLst>
          </p:cNvPr>
          <p:cNvSpPr txBox="1"/>
          <p:nvPr/>
        </p:nvSpPr>
        <p:spPr>
          <a:xfrm>
            <a:off x="9996771" y="34387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74C8A-FBE2-40EB-9308-1F5E9DE7151C}"/>
              </a:ext>
            </a:extLst>
          </p:cNvPr>
          <p:cNvSpPr txBox="1"/>
          <p:nvPr/>
        </p:nvSpPr>
        <p:spPr>
          <a:xfrm>
            <a:off x="7584919" y="343873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향후 개선점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46DAD-BE1D-4278-9F21-67D1509DE054}"/>
              </a:ext>
            </a:extLst>
          </p:cNvPr>
          <p:cNvSpPr txBox="1"/>
          <p:nvPr/>
        </p:nvSpPr>
        <p:spPr>
          <a:xfrm>
            <a:off x="5634733" y="343873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느낀 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8545-C517-4366-904E-34DA5684F840}"/>
              </a:ext>
            </a:extLst>
          </p:cNvPr>
          <p:cNvSpPr txBox="1"/>
          <p:nvPr/>
        </p:nvSpPr>
        <p:spPr>
          <a:xfrm>
            <a:off x="1030481" y="28086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14BDB-3BF0-4859-AD51-815A6D934522}"/>
              </a:ext>
            </a:extLst>
          </p:cNvPr>
          <p:cNvSpPr txBox="1"/>
          <p:nvPr/>
        </p:nvSpPr>
        <p:spPr>
          <a:xfrm>
            <a:off x="3211500" y="28086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C2E8B-87A4-4A64-94C4-A3F2F9AAB20C}"/>
              </a:ext>
            </a:extLst>
          </p:cNvPr>
          <p:cNvSpPr txBox="1"/>
          <p:nvPr/>
        </p:nvSpPr>
        <p:spPr>
          <a:xfrm>
            <a:off x="5392519" y="2818287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AE022-D71E-4C29-BE51-28D806AE8D91}"/>
              </a:ext>
            </a:extLst>
          </p:cNvPr>
          <p:cNvSpPr txBox="1"/>
          <p:nvPr/>
        </p:nvSpPr>
        <p:spPr>
          <a:xfrm>
            <a:off x="7342705" y="2818287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4308C-6F31-42F8-9176-89499B9E4F11}"/>
              </a:ext>
            </a:extLst>
          </p:cNvPr>
          <p:cNvSpPr txBox="1"/>
          <p:nvPr/>
        </p:nvSpPr>
        <p:spPr>
          <a:xfrm>
            <a:off x="9754557" y="28086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4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5BF92A-CA1D-43FA-97D8-3401765C65F1}"/>
              </a:ext>
            </a:extLst>
          </p:cNvPr>
          <p:cNvSpPr/>
          <p:nvPr/>
        </p:nvSpPr>
        <p:spPr>
          <a:xfrm>
            <a:off x="1259754" y="3967125"/>
            <a:ext cx="363306" cy="316276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7B6F15-FF2C-4B2F-8B74-3BABC7DE153F}"/>
              </a:ext>
            </a:extLst>
          </p:cNvPr>
          <p:cNvSpPr/>
          <p:nvPr/>
        </p:nvSpPr>
        <p:spPr>
          <a:xfrm>
            <a:off x="2270760" y="4785361"/>
            <a:ext cx="1756009" cy="316276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B958DB-EEB0-4D05-B7F8-560F8D096695}"/>
              </a:ext>
            </a:extLst>
          </p:cNvPr>
          <p:cNvSpPr/>
          <p:nvPr/>
        </p:nvSpPr>
        <p:spPr>
          <a:xfrm>
            <a:off x="3798971" y="3428999"/>
            <a:ext cx="1756009" cy="28070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403A7A-7F57-4188-8A1B-DCE19B858A9F}"/>
              </a:ext>
            </a:extLst>
          </p:cNvPr>
          <p:cNvSpPr/>
          <p:nvPr/>
        </p:nvSpPr>
        <p:spPr>
          <a:xfrm>
            <a:off x="1950720" y="1756364"/>
            <a:ext cx="2613660" cy="316276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87D7C75-2C87-4360-A2F2-4266C2A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282633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C7652-3C47-42C3-9A89-4AB7AE1F477C}"/>
              </a:ext>
            </a:extLst>
          </p:cNvPr>
          <p:cNvSpPr txBox="1"/>
          <p:nvPr/>
        </p:nvSpPr>
        <p:spPr>
          <a:xfrm>
            <a:off x="335280" y="1756364"/>
            <a:ext cx="5760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누구나 한번쯤 </a:t>
            </a:r>
            <a:r>
              <a:rPr lang="ko-KR" altLang="en-US" dirty="0">
                <a:solidFill>
                  <a:schemeClr val="bg1"/>
                </a:solidFill>
                <a:highlight>
                  <a:srgbClr val="8FAADC"/>
                </a:highlight>
              </a:rPr>
              <a:t>여행을 계획해 본 경험이 </a:t>
            </a:r>
            <a:r>
              <a:rPr lang="ko-KR" altLang="en-US" dirty="0">
                <a:solidFill>
                  <a:schemeClr val="bg1"/>
                </a:solidFill>
              </a:rPr>
              <a:t>있을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하지만 막상 가고 싶었던 곳들을 모아 경로를 짜려면 어디서부터 둘러 보아야할 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막막하게만 느껴지는 것도 사실이다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본 프로젝트는 그런 불편함에서 착안하여 기획되었다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가고 싶은 장소들을 고르면 가장 </a:t>
            </a:r>
            <a:r>
              <a:rPr lang="ko-KR" altLang="en-US" dirty="0">
                <a:solidFill>
                  <a:schemeClr val="bg1"/>
                </a:solidFill>
                <a:highlight>
                  <a:srgbClr val="8FAADC"/>
                </a:highlight>
              </a:rPr>
              <a:t>효율적인 경로를 </a:t>
            </a:r>
            <a:r>
              <a:rPr lang="ko-KR" altLang="en-US" dirty="0">
                <a:solidFill>
                  <a:schemeClr val="bg1"/>
                </a:solidFill>
              </a:rPr>
              <a:t>자동으로 찾아주는 기능에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여행지에 관한 사담을 나눌 수 있는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8FAADC"/>
                </a:highlight>
              </a:rPr>
              <a:t>sns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기능까지 겸한다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웹사이트를 사용한다면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다른 사용자들의 의견까지 참고하여 훨씬 더 </a:t>
            </a:r>
            <a:r>
              <a:rPr lang="ko-KR" altLang="en-US" dirty="0">
                <a:solidFill>
                  <a:schemeClr val="bg1"/>
                </a:solidFill>
                <a:highlight>
                  <a:srgbClr val="8FAADC"/>
                </a:highlight>
              </a:rPr>
              <a:t>손쉽게 여행 계획</a:t>
            </a:r>
            <a:r>
              <a:rPr lang="ko-KR" altLang="en-US" dirty="0">
                <a:solidFill>
                  <a:schemeClr val="bg1"/>
                </a:solidFill>
              </a:rPr>
              <a:t>을 세울 수 있을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래픽 13" descr="평면 창 윤곽선">
            <a:extLst>
              <a:ext uri="{FF2B5EF4-FFF2-40B4-BE49-F238E27FC236}">
                <a16:creationId xmlns:a16="http://schemas.microsoft.com/office/drawing/2014/main" id="{657C28AD-F440-4586-B819-178F03ADC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5170" y="408407"/>
            <a:ext cx="2695914" cy="2695914"/>
          </a:xfrm>
          <a:prstGeom prst="rect">
            <a:avLst/>
          </a:prstGeom>
        </p:spPr>
      </p:pic>
      <p:pic>
        <p:nvPicPr>
          <p:cNvPr id="16" name="그래픽 15" descr="장화 윤곽선">
            <a:extLst>
              <a:ext uri="{FF2B5EF4-FFF2-40B4-BE49-F238E27FC236}">
                <a16:creationId xmlns:a16="http://schemas.microsoft.com/office/drawing/2014/main" id="{427A3593-C8E3-4F62-8FCE-FF4CD432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63691">
            <a:off x="6830961" y="4318258"/>
            <a:ext cx="2054506" cy="2054506"/>
          </a:xfrm>
          <a:prstGeom prst="rect">
            <a:avLst/>
          </a:prstGeom>
        </p:spPr>
      </p:pic>
      <p:pic>
        <p:nvPicPr>
          <p:cNvPr id="18" name="그래픽 17" descr="산 장면 윤곽선">
            <a:extLst>
              <a:ext uri="{FF2B5EF4-FFF2-40B4-BE49-F238E27FC236}">
                <a16:creationId xmlns:a16="http://schemas.microsoft.com/office/drawing/2014/main" id="{7ABB54B4-C3D2-40E8-BB9B-B4328BE7C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3763" y="3009418"/>
            <a:ext cx="3074985" cy="30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홈페이지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2D3F0-9C1A-4C58-8A91-4A4E8BE5F218}"/>
              </a:ext>
            </a:extLst>
          </p:cNvPr>
          <p:cNvSpPr txBox="1"/>
          <p:nvPr/>
        </p:nvSpPr>
        <p:spPr>
          <a:xfrm>
            <a:off x="2053245" y="1477835"/>
            <a:ext cx="520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둘러보고 싶은 여행지를 검색할 수 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EB50D-C281-4E61-9269-58F87108A298}"/>
              </a:ext>
            </a:extLst>
          </p:cNvPr>
          <p:cNvSpPr txBox="1"/>
          <p:nvPr/>
        </p:nvSpPr>
        <p:spPr>
          <a:xfrm>
            <a:off x="1155009" y="3237481"/>
            <a:ext cx="591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인기가 많은 여행지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화면에서 보여준다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81ED37-41C9-4AB9-B420-C154D942B930}"/>
              </a:ext>
            </a:extLst>
          </p:cNvPr>
          <p:cNvGrpSpPr/>
          <p:nvPr/>
        </p:nvGrpSpPr>
        <p:grpSpPr>
          <a:xfrm>
            <a:off x="6462773" y="18598"/>
            <a:ext cx="5200073" cy="6839403"/>
            <a:chOff x="6462773" y="201478"/>
            <a:chExt cx="5200073" cy="68394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4EB959-F953-4E97-AC7A-92ADADDA9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64" r="17500"/>
            <a:stretch/>
          </p:blipFill>
          <p:spPr>
            <a:xfrm>
              <a:off x="6462773" y="201478"/>
              <a:ext cx="5200073" cy="45044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EA3B24-8C55-4F25-AB48-A72257C41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74" r="18274" b="10112"/>
            <a:stretch/>
          </p:blipFill>
          <p:spPr>
            <a:xfrm>
              <a:off x="6462773" y="2910113"/>
              <a:ext cx="5200073" cy="41307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A79017-B0FA-40D4-A3AF-5AA9D71C4A2C}"/>
              </a:ext>
            </a:extLst>
          </p:cNvPr>
          <p:cNvSpPr txBox="1"/>
          <p:nvPr/>
        </p:nvSpPr>
        <p:spPr>
          <a:xfrm>
            <a:off x="440555" y="5062183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인기가 많은 사용자 게시글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화면에서 보여준다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84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AC630-5A17-42D5-B385-C2C594116474}"/>
              </a:ext>
            </a:extLst>
          </p:cNvPr>
          <p:cNvSpPr txBox="1"/>
          <p:nvPr/>
        </p:nvSpPr>
        <p:spPr>
          <a:xfrm>
            <a:off x="875122" y="1906399"/>
            <a:ext cx="4733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홈페이지에서 검색한 지역을 보여준다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검색한 지역의 볼거리 먹거리를 나타낸다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사용자는 검색 결과 글들에 하트 버튼을 누를 수 있고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해당 글은 보관함으로 들어간다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FB4EF4-B0ED-416E-8B90-97F57A27A72A}"/>
              </a:ext>
            </a:extLst>
          </p:cNvPr>
          <p:cNvGrpSpPr/>
          <p:nvPr/>
        </p:nvGrpSpPr>
        <p:grpSpPr>
          <a:xfrm>
            <a:off x="6468222" y="-1"/>
            <a:ext cx="5175138" cy="6858001"/>
            <a:chOff x="2346960" y="-6858000"/>
            <a:chExt cx="7376161" cy="977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8777CD-0EA7-4692-8E2B-B43481686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0" r="20250"/>
            <a:stretch/>
          </p:blipFill>
          <p:spPr>
            <a:xfrm>
              <a:off x="2346960" y="-6858000"/>
              <a:ext cx="737616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6B2DFD-51E5-4BCA-80FB-E4AB12BBD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50" r="20250" b="37692"/>
            <a:stretch/>
          </p:blipFill>
          <p:spPr>
            <a:xfrm>
              <a:off x="2346961" y="-1356360"/>
              <a:ext cx="7376160" cy="427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0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AC630-5A17-42D5-B385-C2C594116474}"/>
              </a:ext>
            </a:extLst>
          </p:cNvPr>
          <p:cNvSpPr txBox="1"/>
          <p:nvPr/>
        </p:nvSpPr>
        <p:spPr>
          <a:xfrm>
            <a:off x="256335" y="3105834"/>
            <a:ext cx="47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Place</a:t>
            </a:r>
            <a:r>
              <a:rPr lang="ko-KR" altLang="en-US" dirty="0">
                <a:solidFill>
                  <a:schemeClr val="bg1"/>
                </a:solidFill>
              </a:rPr>
              <a:t>에서 글을 클릭하면 해당 글에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관련하여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자세한 내용을 확인할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6B248-7876-4F38-A238-6072E3E03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5" r="20480" b="37717"/>
          <a:stretch/>
        </p:blipFill>
        <p:spPr>
          <a:xfrm>
            <a:off x="4989533" y="1201872"/>
            <a:ext cx="7202467" cy="427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052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social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6FB70-FC74-4099-B652-F43D6FE5A027}"/>
              </a:ext>
            </a:extLst>
          </p:cNvPr>
          <p:cNvSpPr txBox="1"/>
          <p:nvPr/>
        </p:nvSpPr>
        <p:spPr>
          <a:xfrm>
            <a:off x="375919" y="2586335"/>
            <a:ext cx="5424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사용자들이 작성한 최신 게시글을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페이지의 검색 바를 이용하여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사용자들이 올린 게시글을 검색할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우측 하단의 버튼을 클릭하여 글을 작성할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9DB15-7F84-47D6-8395-F067590F4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r="17500"/>
          <a:stretch/>
        </p:blipFill>
        <p:spPr>
          <a:xfrm>
            <a:off x="6461760" y="0"/>
            <a:ext cx="5202000" cy="4501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4BA42C-5909-461C-84F1-4F060ADAC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19962" r="17500" b="27133"/>
          <a:stretch/>
        </p:blipFill>
        <p:spPr>
          <a:xfrm>
            <a:off x="6461760" y="4476331"/>
            <a:ext cx="5202000" cy="2381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EDFF36-C2DF-4BCD-A282-AF9C6222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25" t="88666" r="8625" b="3778"/>
          <a:stretch/>
        </p:blipFill>
        <p:spPr>
          <a:xfrm>
            <a:off x="10866120" y="6202680"/>
            <a:ext cx="51816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social-read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AC630-5A17-42D5-B385-C2C594116474}"/>
              </a:ext>
            </a:extLst>
          </p:cNvPr>
          <p:cNvSpPr txBox="1"/>
          <p:nvPr/>
        </p:nvSpPr>
        <p:spPr>
          <a:xfrm>
            <a:off x="256335" y="3105834"/>
            <a:ext cx="4733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Social</a:t>
            </a:r>
            <a:r>
              <a:rPr lang="ko-KR" altLang="en-US" dirty="0">
                <a:solidFill>
                  <a:schemeClr val="bg1"/>
                </a:solidFill>
              </a:rPr>
              <a:t>에서 글을 클릭하면 다른 사용자들이 작성한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관련하여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자세한 내용을 확인할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CAABF-0D4B-4CC5-93B6-AB8C88581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863" r="20456" b="-863"/>
          <a:stretch/>
        </p:blipFill>
        <p:spPr>
          <a:xfrm>
            <a:off x="4989532" y="58873"/>
            <a:ext cx="7202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C1FC5B-74ED-4420-81A1-ED597F8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86401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social-write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6FB70-FC74-4099-B652-F43D6FE5A027}"/>
              </a:ext>
            </a:extLst>
          </p:cNvPr>
          <p:cNvSpPr txBox="1"/>
          <p:nvPr/>
        </p:nvSpPr>
        <p:spPr>
          <a:xfrm>
            <a:off x="6898680" y="2396758"/>
            <a:ext cx="48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Social</a:t>
            </a:r>
            <a:r>
              <a:rPr lang="ko-KR" altLang="en-US" dirty="0">
                <a:solidFill>
                  <a:schemeClr val="bg1"/>
                </a:solidFill>
              </a:rPr>
              <a:t>에서 글 작성 버튼을 클릭해서 넘어온 페이지로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게시글 제목과 내용을 작성하고 글에 들어갈 이미지를 첨부할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중앙 하단의 포스팅하기 버튼을 클릭하면 데이터베이스에 사용자가 입력한 제목과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글의 내용이 사용자의 내부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와 함께 저장된다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078BE6-BC9C-42A8-823E-F90FFB0DAD9A}"/>
              </a:ext>
            </a:extLst>
          </p:cNvPr>
          <p:cNvGrpSpPr/>
          <p:nvPr/>
        </p:nvGrpSpPr>
        <p:grpSpPr>
          <a:xfrm>
            <a:off x="-1" y="1325563"/>
            <a:ext cx="6555876" cy="4259803"/>
            <a:chOff x="312516" y="1397051"/>
            <a:chExt cx="6243360" cy="40777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666486-12F3-4710-864B-403EE0DB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00" r="19750" b="30622"/>
            <a:stretch/>
          </p:blipFill>
          <p:spPr>
            <a:xfrm>
              <a:off x="312516" y="1397051"/>
              <a:ext cx="6243360" cy="407777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CF750C-9BD3-4F5E-8FD9-7D48FDD3D543}"/>
                </a:ext>
              </a:extLst>
            </p:cNvPr>
            <p:cNvSpPr/>
            <p:nvPr/>
          </p:nvSpPr>
          <p:spPr>
            <a:xfrm>
              <a:off x="1955800" y="1916430"/>
              <a:ext cx="3210560" cy="15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010C9EB-7B5A-439F-94C6-5C3F7E2D7F48}"/>
                </a:ext>
              </a:extLst>
            </p:cNvPr>
            <p:cNvSpPr/>
            <p:nvPr/>
          </p:nvSpPr>
          <p:spPr>
            <a:xfrm>
              <a:off x="1908810" y="1709420"/>
              <a:ext cx="3394710" cy="198000"/>
            </a:xfrm>
            <a:prstGeom prst="rect">
              <a:avLst/>
            </a:prstGeom>
            <a:solidFill>
              <a:srgbClr val="263343"/>
            </a:solidFill>
            <a:ln>
              <a:solidFill>
                <a:srgbClr val="263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850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790</Words>
  <Application>Microsoft Office PowerPoint</Application>
  <PresentationFormat>와이드스크린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나눔바른고딕</vt:lpstr>
      <vt:lpstr>맑은 고딕</vt:lpstr>
      <vt:lpstr>Arial</vt:lpstr>
      <vt:lpstr>Office 테마</vt:lpstr>
      <vt:lpstr>PowerPoint 프레젠테이션</vt:lpstr>
      <vt:lpstr> 목차</vt:lpstr>
      <vt:lpstr> 개발 목적</vt:lpstr>
      <vt:lpstr> 기능 소개 메인 홈페이지</vt:lpstr>
      <vt:lpstr> 기능 소개 place</vt:lpstr>
      <vt:lpstr> 기능 소개 place</vt:lpstr>
      <vt:lpstr> 기능 소개 social</vt:lpstr>
      <vt:lpstr> 기능 소개 social-read</vt:lpstr>
      <vt:lpstr> 기능 소개 social-write</vt:lpstr>
      <vt:lpstr> 기능 소개 route</vt:lpstr>
      <vt:lpstr> 기능 소개 my page</vt:lpstr>
      <vt:lpstr> 느낀 점</vt:lpstr>
      <vt:lpstr> 향후 개선점</vt:lpstr>
      <vt:lpstr> 팀원 역할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김현우</cp:lastModifiedBy>
  <cp:revision>31</cp:revision>
  <dcterms:created xsi:type="dcterms:W3CDTF">2020-12-03T04:57:06Z</dcterms:created>
  <dcterms:modified xsi:type="dcterms:W3CDTF">2020-12-03T10:36:43Z</dcterms:modified>
</cp:coreProperties>
</file>